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3" r:id="rId3"/>
    <p:sldId id="257" r:id="rId4"/>
    <p:sldId id="258" r:id="rId5"/>
    <p:sldId id="262" r:id="rId6"/>
    <p:sldId id="265" r:id="rId7"/>
    <p:sldId id="264" r:id="rId8"/>
    <p:sldId id="266" r:id="rId9"/>
    <p:sldId id="267" r:id="rId10"/>
    <p:sldId id="273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1392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73B71663-CB05-4422-87FA-B0C737CBF145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B71663-CB05-4422-87FA-B0C737CBF145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B71663-CB05-4422-87FA-B0C737CBF145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B71663-CB05-4422-87FA-B0C737CBF145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B71663-CB05-4422-87FA-B0C737CBF145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B71663-CB05-4422-87FA-B0C737CBF145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B71663-CB05-4422-87FA-B0C737CBF145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B71663-CB05-4422-87FA-B0C737CBF145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B71663-CB05-4422-87FA-B0C737CBF145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73B71663-CB05-4422-87FA-B0C737CBF145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73B71663-CB05-4422-87FA-B0C737CBF145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73B71663-CB05-4422-87FA-B0C737CBF145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895600"/>
            <a:ext cx="7772400" cy="182976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Chapter 26:</a:t>
            </a:r>
            <a:br>
              <a:rPr lang="en-US" dirty="0" smtClean="0"/>
            </a:br>
            <a:r>
              <a:rPr lang="en-US" altLang="en-US" dirty="0">
                <a:ea typeface="ＭＳ Ｐゴシック" panose="020B0600070205080204" pitchFamily="34" charset="-128"/>
              </a:rPr>
              <a:t>The Great West and the Agricultural Revolution, </a:t>
            </a:r>
            <a:br>
              <a:rPr lang="en-US" altLang="en-US" dirty="0">
                <a:ea typeface="ＭＳ Ｐゴシック" panose="020B0600070205080204" pitchFamily="34" charset="-128"/>
              </a:rPr>
            </a:br>
            <a:r>
              <a:rPr lang="en-US" altLang="en-US" dirty="0" smtClean="0">
                <a:ea typeface="ＭＳ Ｐゴシック" panose="020B0600070205080204" pitchFamily="34" charset="-128"/>
              </a:rPr>
              <a:t>1865–1896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That’s it!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274320" lvl="1">
              <a:buClr>
                <a:schemeClr val="accent1"/>
              </a:buClr>
              <a:buSzPct val="85000"/>
              <a:buFont typeface="Wingdings 2"/>
              <a:buChar char=""/>
            </a:pPr>
            <a:r>
              <a:rPr lang="en-US" sz="3200" dirty="0"/>
              <a:t>Subscribe to </a:t>
            </a:r>
            <a:r>
              <a:rPr lang="en-US" sz="3200" dirty="0" smtClean="0"/>
              <a:t>apushreview.com</a:t>
            </a:r>
          </a:p>
          <a:p>
            <a:pPr marL="274320" lvl="1">
              <a:buClr>
                <a:schemeClr val="accent1"/>
              </a:buClr>
              <a:buSzPct val="85000"/>
              <a:buFont typeface="Wingdings 2"/>
              <a:buChar char=""/>
            </a:pPr>
            <a:r>
              <a:rPr lang="en-US" sz="3200" dirty="0" smtClean="0"/>
              <a:t>Help spread the word</a:t>
            </a:r>
            <a:endParaRPr lang="en-US" sz="3200" dirty="0"/>
          </a:p>
          <a:p>
            <a:r>
              <a:rPr lang="en-US" dirty="0" smtClean="0"/>
              <a:t>Questions? Comments?</a:t>
            </a:r>
            <a:r>
              <a:rPr lang="en-US" dirty="0"/>
              <a:t> Ideas for videos?</a:t>
            </a:r>
          </a:p>
          <a:p>
            <a:pPr lvl="1"/>
            <a:r>
              <a:rPr lang="en-US" dirty="0" smtClean="0"/>
              <a:t>Email or leave in comments</a:t>
            </a:r>
          </a:p>
        </p:txBody>
      </p:sp>
      <p:pic>
        <p:nvPicPr>
          <p:cNvPr id="8194" name="Picture 2" descr="https://encrypted-tbn3.gstatic.com/images?q=tbn:ANd9GcTqF4p7OuFaTWmiFyb5U1fX7IdLx5LMFP07YLbPOMOfoQYf9DH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7025" y="3429000"/>
            <a:ext cx="2606175" cy="3072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ular Callout 5"/>
          <p:cNvSpPr/>
          <p:nvPr/>
        </p:nvSpPr>
        <p:spPr>
          <a:xfrm>
            <a:off x="6781800" y="3276600"/>
            <a:ext cx="2209800" cy="1950026"/>
          </a:xfrm>
          <a:prstGeom prst="wedgeRectCallout">
            <a:avLst>
              <a:gd name="adj1" fmla="val -86664"/>
              <a:gd name="adj2" fmla="val 781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Every time you don’t spread the word, I get uglier……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70063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4995672"/>
          </a:xfrm>
        </p:spPr>
        <p:txBody>
          <a:bodyPr>
            <a:normAutofit fontScale="92500" lnSpcReduction="20000"/>
          </a:bodyPr>
          <a:lstStyle/>
          <a:p>
            <a:pPr marL="109728" indent="0">
              <a:buNone/>
            </a:pPr>
            <a:r>
              <a:rPr lang="en-US" i="1" dirty="0" smtClean="0"/>
              <a:t>“The Significance of the Frontier in American History”:</a:t>
            </a:r>
          </a:p>
          <a:p>
            <a:r>
              <a:rPr lang="en-US" i="1" dirty="0" smtClean="0"/>
              <a:t>Thesis: “Up </a:t>
            </a:r>
            <a:r>
              <a:rPr lang="en-US" i="1" dirty="0"/>
              <a:t>to our own day American history has been in a large degree </a:t>
            </a:r>
            <a:r>
              <a:rPr lang="en-US" i="1" dirty="0" smtClean="0"/>
              <a:t>the history </a:t>
            </a:r>
            <a:r>
              <a:rPr lang="en-US" i="1" dirty="0"/>
              <a:t>of the colonization of the Great West. The existence of an area </a:t>
            </a:r>
            <a:r>
              <a:rPr lang="en-US" i="1" dirty="0" smtClean="0"/>
              <a:t>of free </a:t>
            </a:r>
            <a:r>
              <a:rPr lang="en-US" i="1" dirty="0"/>
              <a:t>land, its continuous recession, and the advance of </a:t>
            </a:r>
            <a:r>
              <a:rPr lang="en-US" i="1" dirty="0" smtClean="0"/>
              <a:t>American settlement </a:t>
            </a:r>
            <a:r>
              <a:rPr lang="en-US" i="1" dirty="0"/>
              <a:t>westward, explain American development."</a:t>
            </a:r>
          </a:p>
          <a:p>
            <a:r>
              <a:rPr lang="en-US" dirty="0" smtClean="0"/>
              <a:t>Argued </a:t>
            </a:r>
            <a:r>
              <a:rPr lang="en-US" dirty="0"/>
              <a:t>closing of the frontier had ended an era in </a:t>
            </a:r>
            <a:r>
              <a:rPr lang="en-US" dirty="0" smtClean="0"/>
              <a:t>American history</a:t>
            </a:r>
            <a:r>
              <a:rPr lang="en-US" dirty="0"/>
              <a:t>.</a:t>
            </a:r>
          </a:p>
          <a:p>
            <a:r>
              <a:rPr lang="en-US" dirty="0" smtClean="0"/>
              <a:t>Used </a:t>
            </a:r>
            <a:r>
              <a:rPr lang="en-US" dirty="0"/>
              <a:t>census report of 1890 to explain that settlement of </a:t>
            </a:r>
            <a:r>
              <a:rPr lang="en-US" dirty="0" smtClean="0"/>
              <a:t>the frontier had </a:t>
            </a:r>
            <a:r>
              <a:rPr lang="en-US" dirty="0"/>
              <a:t>created the American character and spurred </a:t>
            </a:r>
            <a:r>
              <a:rPr lang="en-US" dirty="0" smtClean="0"/>
              <a:t>American development.</a:t>
            </a:r>
          </a:p>
          <a:p>
            <a:r>
              <a:rPr lang="en-US" dirty="0" smtClean="0"/>
              <a:t>Frontier promoted democracy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Frederick Jackson Turner</a:t>
            </a:r>
            <a:endParaRPr lang="en-US" dirty="0"/>
          </a:p>
        </p:txBody>
      </p:sp>
      <p:pic>
        <p:nvPicPr>
          <p:cNvPr id="2050" name="Picture 2" descr="https://encrypted-tbn2.gstatic.com/images?q=tbn:ANd9GcTua0jiQV8NWqySiep8XLTS8QrFiXyDLxw0rHL1Xw0dI48klIVIl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2180" y="-7776"/>
            <a:ext cx="2895600" cy="3217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658" y="737382"/>
            <a:ext cx="8632684" cy="53832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1" dur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6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Populations continued to dwindle due to military, railroads, disease, alcohol, fighting, etc. </a:t>
            </a:r>
          </a:p>
          <a:p>
            <a:pPr lvl="1"/>
            <a:r>
              <a:rPr lang="en-US" dirty="0" smtClean="0"/>
              <a:t>“bullets, bottles, and bacteria”</a:t>
            </a:r>
          </a:p>
          <a:p>
            <a:r>
              <a:rPr lang="en-US" dirty="0" smtClean="0"/>
              <a:t>Shrinking bison population affected Natives</a:t>
            </a:r>
          </a:p>
          <a:p>
            <a:pPr lvl="1"/>
            <a:r>
              <a:rPr lang="en-US" dirty="0" smtClean="0"/>
              <a:t>Nomadic lifestyle </a:t>
            </a:r>
          </a:p>
          <a:p>
            <a:pPr lvl="1"/>
            <a:r>
              <a:rPr lang="en-US" dirty="0" smtClean="0"/>
              <a:t>“Buffalo Bill” Cody </a:t>
            </a:r>
          </a:p>
          <a:p>
            <a:r>
              <a:rPr lang="en-US" dirty="0" smtClean="0"/>
              <a:t>US military and Natives engaged in several battles during the late 1800s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Sand Creek, Colorado (</a:t>
            </a:r>
            <a:r>
              <a:rPr lang="en-US" altLang="en-US" dirty="0" smtClean="0">
                <a:ea typeface="ＭＳ Ｐゴシック" panose="020B0600070205080204" pitchFamily="34" charset="-128"/>
              </a:rPr>
              <a:t>1864-Colonel </a:t>
            </a:r>
            <a:r>
              <a:rPr lang="en-US" altLang="en-US" dirty="0">
                <a:ea typeface="ＭＳ Ｐゴシック" panose="020B0600070205080204" pitchFamily="34" charset="-128"/>
              </a:rPr>
              <a:t>J.M. </a:t>
            </a:r>
            <a:r>
              <a:rPr lang="en-US" altLang="en-US" dirty="0" err="1" smtClean="0">
                <a:ea typeface="ＭＳ Ｐゴシック" panose="020B0600070205080204" pitchFamily="34" charset="-128"/>
              </a:rPr>
              <a:t>Chivington’s</a:t>
            </a:r>
            <a:r>
              <a:rPr lang="en-US" altLang="en-US" dirty="0" smtClean="0">
                <a:ea typeface="ＭＳ Ｐゴシック" panose="020B0600070205080204" pitchFamily="34" charset="-128"/>
              </a:rPr>
              <a:t>), </a:t>
            </a:r>
            <a:r>
              <a:rPr lang="en-US" dirty="0" smtClean="0"/>
              <a:t>Battle of Little Big Horn (</a:t>
            </a:r>
            <a:r>
              <a:rPr lang="en-US" dirty="0"/>
              <a:t>1876-Custer), Wounded </a:t>
            </a:r>
            <a:r>
              <a:rPr lang="en-US" dirty="0" smtClean="0"/>
              <a:t>Knee</a:t>
            </a:r>
            <a:r>
              <a:rPr lang="en-US" dirty="0"/>
              <a:t> </a:t>
            </a:r>
            <a:r>
              <a:rPr lang="en-US" dirty="0" smtClean="0"/>
              <a:t>(1880-“Ghost Dance” Dakota Sioux)</a:t>
            </a:r>
          </a:p>
          <a:p>
            <a:r>
              <a:rPr lang="en-US" dirty="0" smtClean="0"/>
              <a:t>***Helen Hunt Jackson wrote </a:t>
            </a:r>
            <a:r>
              <a:rPr lang="en-US" i="1" dirty="0" smtClean="0"/>
              <a:t>A Century of Dishonor***</a:t>
            </a:r>
          </a:p>
          <a:p>
            <a:pPr lvl="1"/>
            <a:r>
              <a:rPr lang="en-US" dirty="0"/>
              <a:t>Chronicled record of </a:t>
            </a:r>
            <a:r>
              <a:rPr lang="en-US" dirty="0" smtClean="0"/>
              <a:t>government ruthlessness </a:t>
            </a:r>
            <a:r>
              <a:rPr lang="en-US" dirty="0"/>
              <a:t>and deceit </a:t>
            </a:r>
            <a:r>
              <a:rPr lang="en-US" dirty="0" smtClean="0"/>
              <a:t>toward Native Americans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Native Americans</a:t>
            </a:r>
            <a:endParaRPr lang="en-US" dirty="0"/>
          </a:p>
        </p:txBody>
      </p:sp>
      <p:pic>
        <p:nvPicPr>
          <p:cNvPr id="1028" name="Picture 4" descr="http://i43.tower.com/images/mm100647908/a-century-dishonor-classic-expose-plight-native-americans-helen-hunt-jackson-paperback-cover-ar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57200"/>
            <a:ext cx="2667000" cy="42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51" y="303213"/>
            <a:ext cx="8608298" cy="63464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8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" dur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0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0" dur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31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3" dur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2" dur="1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9" dur="1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Dissolved many tribes as legal entities</a:t>
            </a:r>
          </a:p>
          <a:p>
            <a:r>
              <a:rPr lang="en-US" dirty="0" smtClean="0"/>
              <a:t>Wiped out tribal ownership of land</a:t>
            </a:r>
          </a:p>
          <a:p>
            <a:r>
              <a:rPr lang="en-US" dirty="0" smtClean="0"/>
              <a:t>Set up Indian family heads with 160 free acres, receive title and citizenship in 25 years!</a:t>
            </a:r>
          </a:p>
          <a:p>
            <a:pPr lvl="1"/>
            <a:r>
              <a:rPr lang="en-US" dirty="0" smtClean="0"/>
              <a:t>Probationary period later extended, but full citizenship granted in 1924</a:t>
            </a:r>
          </a:p>
          <a:p>
            <a:pPr algn="ctr">
              <a:buNone/>
            </a:pPr>
            <a:r>
              <a:rPr lang="en-US" b="1" i="1" u="sng" dirty="0" smtClean="0"/>
              <a:t>Impact</a:t>
            </a:r>
          </a:p>
          <a:p>
            <a:r>
              <a:rPr lang="en-US" dirty="0" smtClean="0"/>
              <a:t>Completely altered way of Natives’ lives</a:t>
            </a:r>
          </a:p>
          <a:p>
            <a:r>
              <a:rPr lang="en-US" dirty="0" smtClean="0"/>
              <a:t>Basically, this act tried to “Americanize” Natives, or tried to make them act “white” (Assimilation)</a:t>
            </a:r>
          </a:p>
          <a:p>
            <a:r>
              <a:rPr lang="en-US" dirty="0" smtClean="0"/>
              <a:t>Plains Indians were utterly alien to the concept of living out one’s life in the confinement of a defined </a:t>
            </a:r>
            <a:r>
              <a:rPr lang="en-US" dirty="0" err="1" smtClean="0"/>
              <a:t>trerritoy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***Dawes Severity Act of 1887***</a:t>
            </a:r>
            <a:endParaRPr lang="en-US" dirty="0"/>
          </a:p>
        </p:txBody>
      </p:sp>
      <p:pic>
        <p:nvPicPr>
          <p:cNvPr id="3074" name="Picture 2" descr="http://upload.wikimedia.org/wikipedia/commons/thumb/b/bf/Indian_Land_for_Sale.jpg/220px-Indian_Land_for_Sal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5125" y="419099"/>
            <a:ext cx="2095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encrypted-tbn2.gstatic.com/images?q=tbn:ANd9GcTv9Ali5l4lVGGMcT6Hx6wH0brhiJws0_b2uUM57DufOyfO6Ycz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380999"/>
            <a:ext cx="2743200" cy="3564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" y="846138"/>
            <a:ext cx="8632684" cy="42980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8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0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9" dur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4" dur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9" dur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8" dur="1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Encouraged settlement of western land by:</a:t>
            </a:r>
          </a:p>
          <a:p>
            <a:pPr lvl="1"/>
            <a:r>
              <a:rPr lang="en-US" dirty="0" smtClean="0"/>
              <a:t>Granting 160 acres of land by living on it for five years, improving it, and paying small fee of $30</a:t>
            </a:r>
          </a:p>
          <a:p>
            <a:endParaRPr lang="en-US" dirty="0" smtClean="0"/>
          </a:p>
          <a:p>
            <a:pPr algn="ctr">
              <a:buNone/>
            </a:pPr>
            <a:r>
              <a:rPr lang="en-US" dirty="0" smtClean="0"/>
              <a:t>Impact of Act</a:t>
            </a:r>
          </a:p>
          <a:p>
            <a:r>
              <a:rPr lang="en-US" dirty="0" smtClean="0"/>
              <a:t>In theory, favorable to those who could not afford to buy land</a:t>
            </a:r>
          </a:p>
          <a:p>
            <a:r>
              <a:rPr lang="en-US" dirty="0" smtClean="0"/>
              <a:t>500,000 took advantage of it</a:t>
            </a:r>
          </a:p>
          <a:p>
            <a:r>
              <a:rPr lang="en-US" dirty="0" smtClean="0"/>
              <a:t>Land was not always the best: rain-scarce</a:t>
            </a:r>
          </a:p>
          <a:p>
            <a:r>
              <a:rPr lang="en-US" dirty="0" smtClean="0"/>
              <a:t>RR companies created phony people to acquire land</a:t>
            </a:r>
          </a:p>
          <a:p>
            <a:pPr lvl="1"/>
            <a:r>
              <a:rPr lang="en-US" dirty="0" smtClean="0"/>
              <a:t>“twelve by fourteen” (inches)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Homestead Act of 1862</a:t>
            </a:r>
            <a:endParaRPr lang="en-US" dirty="0"/>
          </a:p>
        </p:txBody>
      </p:sp>
      <p:sp>
        <p:nvSpPr>
          <p:cNvPr id="4" name="5-Point Star 3"/>
          <p:cNvSpPr/>
          <p:nvPr/>
        </p:nvSpPr>
        <p:spPr>
          <a:xfrm>
            <a:off x="0" y="762000"/>
            <a:ext cx="914400" cy="76200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5-Point Star 4"/>
          <p:cNvSpPr/>
          <p:nvPr/>
        </p:nvSpPr>
        <p:spPr>
          <a:xfrm>
            <a:off x="7239000" y="533400"/>
            <a:ext cx="914400" cy="76200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 descr="https://encrypted-tbn1.gstatic.com/images?q=tbn:ANd9GcQU6oHszKjWSxxmtrTQVMuNCEPtcY4dY3cJ2ivqeBCgnOwzG-8N0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451" y="76200"/>
            <a:ext cx="2471003" cy="3402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4" dur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9" dur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4" dur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9" dur="1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40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2" dur="1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Used in Frederick Jackson Turner’s thesis</a:t>
            </a:r>
          </a:p>
          <a:p>
            <a:r>
              <a:rPr lang="en-US" dirty="0" smtClean="0"/>
              <a:t>For first time in US history, frontier line was no longer discernible</a:t>
            </a:r>
          </a:p>
          <a:p>
            <a:r>
              <a:rPr lang="en-US" b="1" i="1" u="sng" dirty="0"/>
              <a:t>Safety-valve theory:</a:t>
            </a:r>
          </a:p>
          <a:p>
            <a:pPr lvl="1"/>
            <a:r>
              <a:rPr lang="en-US" dirty="0"/>
              <a:t>Supposedly, during depressions, city unemployed moved west to farm and prospered.</a:t>
            </a:r>
          </a:p>
          <a:p>
            <a:pPr lvl="1"/>
            <a:r>
              <a:rPr lang="en-US" dirty="0"/>
              <a:t>In reality, few city folk in eastern centers migrated to frontier during depressions.</a:t>
            </a:r>
          </a:p>
          <a:p>
            <a:pPr lvl="1"/>
            <a:r>
              <a:rPr lang="en-US" dirty="0"/>
              <a:t>In fact, near century’s end, many farmers moved to the city.</a:t>
            </a:r>
          </a:p>
          <a:p>
            <a:r>
              <a:rPr lang="en-US" dirty="0" smtClean="0"/>
              <a:t>Reality = in no other region had the federal government played so conspicuous a role in economic and social development.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**1890 Census**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58" y="265113"/>
            <a:ext cx="8632684" cy="6114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580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81328"/>
            <a:ext cx="8534400" cy="4525963"/>
          </a:xfrm>
        </p:spPr>
        <p:txBody>
          <a:bodyPr>
            <a:normAutofit/>
          </a:bodyPr>
          <a:lstStyle/>
          <a:p>
            <a:r>
              <a:rPr lang="en-US" b="1" dirty="0" smtClean="0"/>
              <a:t>"Crop </a:t>
            </a:r>
            <a:r>
              <a:rPr lang="en-US" b="1" dirty="0"/>
              <a:t>lien" system: basis of the commercialization of </a:t>
            </a:r>
            <a:r>
              <a:rPr lang="en-US" b="1" dirty="0" smtClean="0"/>
              <a:t>southern </a:t>
            </a:r>
            <a:r>
              <a:rPr lang="en-US" dirty="0" smtClean="0"/>
              <a:t>agriculture</a:t>
            </a:r>
            <a:r>
              <a:rPr lang="en-US" dirty="0"/>
              <a:t>.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planter or merchant extended a line of credit (at </a:t>
            </a:r>
            <a:r>
              <a:rPr lang="en-US" dirty="0" smtClean="0"/>
              <a:t>high interest rates, 8-40%) </a:t>
            </a:r>
            <a:r>
              <a:rPr lang="en-US" dirty="0"/>
              <a:t>to a struggling farmer.</a:t>
            </a:r>
          </a:p>
          <a:p>
            <a:pPr lvl="1"/>
            <a:r>
              <a:rPr lang="en-US" dirty="0"/>
              <a:t>I</a:t>
            </a:r>
            <a:r>
              <a:rPr lang="en-US" dirty="0" smtClean="0"/>
              <a:t>mpossible </a:t>
            </a:r>
            <a:r>
              <a:rPr lang="en-US" dirty="0"/>
              <a:t>for farmer to get out of </a:t>
            </a:r>
            <a:r>
              <a:rPr lang="en-US" dirty="0" smtClean="0"/>
              <a:t>debt.</a:t>
            </a:r>
          </a:p>
          <a:p>
            <a:pPr lvl="1"/>
            <a:r>
              <a:rPr lang="en-US" dirty="0" smtClean="0"/>
              <a:t>Resulted </a:t>
            </a:r>
            <a:r>
              <a:rPr lang="en-US" dirty="0"/>
              <a:t>in many poor white and black farmers </a:t>
            </a:r>
            <a:r>
              <a:rPr lang="en-US" dirty="0" smtClean="0"/>
              <a:t>becoming landless </a:t>
            </a:r>
            <a:r>
              <a:rPr lang="en-US" dirty="0"/>
              <a:t>tenant farmers or sharecroppers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Pitted farmers against Wall St. bankers.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More Term To Know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3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Politics of the 1890s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985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5071872"/>
          </a:xfrm>
        </p:spPr>
        <p:txBody>
          <a:bodyPr>
            <a:noAutofit/>
          </a:bodyPr>
          <a:lstStyle/>
          <a:p>
            <a:pPr marL="365760" lvl="2" indent="-256032">
              <a:spcBef>
                <a:spcPts val="400"/>
              </a:spcBef>
              <a:buClr>
                <a:schemeClr val="accent1"/>
              </a:buClr>
              <a:buSzPct val="68000"/>
              <a:buFont typeface="Wingdings 3"/>
              <a:buChar char=""/>
            </a:pPr>
            <a:r>
              <a:rPr lang="en-US" sz="2900" dirty="0" smtClean="0"/>
              <a:t>The </a:t>
            </a:r>
            <a:r>
              <a:rPr lang="en-US" altLang="en-US" sz="2900" dirty="0" smtClean="0">
                <a:ea typeface="ＭＳ Ｐゴシック" panose="020B0600070205080204" pitchFamily="34" charset="-128"/>
              </a:rPr>
              <a:t>National </a:t>
            </a:r>
            <a:r>
              <a:rPr lang="en-US" altLang="en-US" sz="2900" dirty="0">
                <a:ea typeface="ＭＳ Ｐゴシック" panose="020B0600070205080204" pitchFamily="34" charset="-128"/>
              </a:rPr>
              <a:t>Grange of the Patrons of Husbandry—better known as the </a:t>
            </a:r>
            <a:r>
              <a:rPr lang="en-US" altLang="en-US" sz="2900" dirty="0" smtClean="0">
                <a:ea typeface="ＭＳ Ｐゴシック" panose="020B0600070205080204" pitchFamily="34" charset="-128"/>
              </a:rPr>
              <a:t>“Grange”</a:t>
            </a:r>
            <a:endParaRPr lang="en-US" sz="2900" dirty="0" smtClean="0"/>
          </a:p>
          <a:p>
            <a:pPr lvl="1"/>
            <a:r>
              <a:rPr lang="en-US" sz="2900" dirty="0" smtClean="0"/>
              <a:t>Provided social and economic opportunities for FARMERS</a:t>
            </a:r>
          </a:p>
          <a:p>
            <a:pPr lvl="1"/>
            <a:r>
              <a:rPr lang="en-US" sz="2900" dirty="0" smtClean="0"/>
              <a:t>Sought to end monopolies in RR, wanted government ownership of businesses</a:t>
            </a:r>
          </a:p>
          <a:p>
            <a:pPr lvl="1"/>
            <a:r>
              <a:rPr lang="en-US" sz="2900" dirty="0" smtClean="0"/>
              <a:t>Prelude </a:t>
            </a:r>
            <a:r>
              <a:rPr lang="en-US" sz="2900" dirty="0" smtClean="0"/>
              <a:t>to…</a:t>
            </a:r>
          </a:p>
          <a:p>
            <a:pPr lvl="2"/>
            <a:r>
              <a:rPr lang="en-US" sz="2700" dirty="0" smtClean="0"/>
              <a:t>Greenback Labor Party </a:t>
            </a:r>
          </a:p>
          <a:p>
            <a:pPr lvl="2"/>
            <a:r>
              <a:rPr lang="en-US" sz="2700" dirty="0" smtClean="0"/>
              <a:t>Farmer’s Alliance</a:t>
            </a:r>
          </a:p>
          <a:p>
            <a:pPr lvl="2"/>
            <a:r>
              <a:rPr lang="en-US" sz="2700" u="sng" dirty="0" smtClean="0"/>
              <a:t>Populist party</a:t>
            </a:r>
            <a:endParaRPr lang="en-US" sz="2700" u="sng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 Grange</a:t>
            </a:r>
            <a:endParaRPr lang="en-US" dirty="0"/>
          </a:p>
        </p:txBody>
      </p:sp>
      <p:sp>
        <p:nvSpPr>
          <p:cNvPr id="4" name="Right Brace 3"/>
          <p:cNvSpPr/>
          <p:nvPr/>
        </p:nvSpPr>
        <p:spPr>
          <a:xfrm>
            <a:off x="5029200" y="4572000"/>
            <a:ext cx="1143000" cy="1524000"/>
          </a:xfrm>
          <a:prstGeom prst="rightBrac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24600" y="5010834"/>
            <a:ext cx="25908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We’ll discuss more in Period 7. Yippee!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046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4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292</TotalTime>
  <Words>640</Words>
  <Application>Microsoft Office PowerPoint</Application>
  <PresentationFormat>On-screen Show (4:3)</PresentationFormat>
  <Paragraphs>66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ＭＳ Ｐゴシック</vt:lpstr>
      <vt:lpstr>Lucida Sans Unicode</vt:lpstr>
      <vt:lpstr>Verdana</vt:lpstr>
      <vt:lpstr>Wingdings 2</vt:lpstr>
      <vt:lpstr>Wingdings 3</vt:lpstr>
      <vt:lpstr>Concourse</vt:lpstr>
      <vt:lpstr>Chapter 26: The Great West and the Agricultural Revolution,  1865–1896</vt:lpstr>
      <vt:lpstr>Frederick Jackson Turner</vt:lpstr>
      <vt:lpstr>Native Americans</vt:lpstr>
      <vt:lpstr>***Dawes Severity Act of 1887***</vt:lpstr>
      <vt:lpstr>Homestead Act of 1862</vt:lpstr>
      <vt:lpstr>**1890 Census**</vt:lpstr>
      <vt:lpstr>One More Term To Know</vt:lpstr>
      <vt:lpstr>Politics of the 1890s</vt:lpstr>
      <vt:lpstr>The Grange</vt:lpstr>
      <vt:lpstr>That’s it!</vt:lpstr>
    </vt:vector>
  </TitlesOfParts>
  <Company>Acer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Great West and the Agricultural Revolution</dc:title>
  <dc:creator>Valued Acer Customer</dc:creator>
  <cp:lastModifiedBy>Ashley E Cirbo</cp:lastModifiedBy>
  <cp:revision>26</cp:revision>
  <dcterms:created xsi:type="dcterms:W3CDTF">2011-03-10T00:00:31Z</dcterms:created>
  <dcterms:modified xsi:type="dcterms:W3CDTF">2016-01-23T18:50:52Z</dcterms:modified>
</cp:coreProperties>
</file>

<file path=docProps/thumbnail.jpeg>
</file>